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5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70" r:id="rId14"/>
    <p:sldId id="271" r:id="rId15"/>
    <p:sldId id="272" r:id="rId16"/>
    <p:sldId id="273" r:id="rId17"/>
    <p:sldId id="274" r:id="rId18"/>
    <p:sldId id="276" r:id="rId19"/>
    <p:sldId id="278" r:id="rId20"/>
    <p:sldId id="279" r:id="rId21"/>
    <p:sldId id="281" r:id="rId22"/>
    <p:sldId id="284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2D619-8C56-40A0-B39B-AA28FF44718F}" type="datetimeFigureOut">
              <a:rPr lang="ru-RU" smtClean="0"/>
              <a:pPr/>
              <a:t>27.03.2017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2269B-B939-477D-8501-BDB1934640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86320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2D619-8C56-40A0-B39B-AA28FF44718F}" type="datetimeFigureOut">
              <a:rPr lang="ru-RU" smtClean="0"/>
              <a:pPr/>
              <a:t>27.03.2017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2269B-B939-477D-8501-BDB1934640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01706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2D619-8C56-40A0-B39B-AA28FF44718F}" type="datetimeFigureOut">
              <a:rPr lang="ru-RU" smtClean="0"/>
              <a:pPr/>
              <a:t>27.03.2017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2269B-B939-477D-8501-BDB1934640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30618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2D619-8C56-40A0-B39B-AA28FF44718F}" type="datetimeFigureOut">
              <a:rPr lang="ru-RU" smtClean="0"/>
              <a:pPr/>
              <a:t>27.03.2017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2269B-B939-477D-8501-BDB1934640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66018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2D619-8C56-40A0-B39B-AA28FF44718F}" type="datetimeFigureOut">
              <a:rPr lang="ru-RU" smtClean="0"/>
              <a:pPr/>
              <a:t>27.03.2017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2269B-B939-477D-8501-BDB1934640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8559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2D619-8C56-40A0-B39B-AA28FF44718F}" type="datetimeFigureOut">
              <a:rPr lang="ru-RU" smtClean="0"/>
              <a:pPr/>
              <a:t>27.03.2017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2269B-B939-477D-8501-BDB1934640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47769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2D619-8C56-40A0-B39B-AA28FF44718F}" type="datetimeFigureOut">
              <a:rPr lang="ru-RU" smtClean="0"/>
              <a:pPr/>
              <a:t>27.03.2017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2269B-B939-477D-8501-BDB1934640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63040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2D619-8C56-40A0-B39B-AA28FF44718F}" type="datetimeFigureOut">
              <a:rPr lang="ru-RU" smtClean="0"/>
              <a:pPr/>
              <a:t>27.03.2017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2269B-B939-477D-8501-BDB1934640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77007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2D619-8C56-40A0-B39B-AA28FF44718F}" type="datetimeFigureOut">
              <a:rPr lang="ru-RU" smtClean="0"/>
              <a:pPr/>
              <a:t>27.03.2017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2269B-B939-477D-8501-BDB1934640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74470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2D619-8C56-40A0-B39B-AA28FF44718F}" type="datetimeFigureOut">
              <a:rPr lang="ru-RU" smtClean="0"/>
              <a:pPr/>
              <a:t>27.03.2017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2269B-B939-477D-8501-BDB1934640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43522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2D619-8C56-40A0-B39B-AA28FF44718F}" type="datetimeFigureOut">
              <a:rPr lang="ru-RU" smtClean="0"/>
              <a:pPr/>
              <a:t>27.03.2017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2269B-B939-477D-8501-BDB1934640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52513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12D619-8C56-40A0-B39B-AA28FF44718F}" type="datetimeFigureOut">
              <a:rPr lang="ru-RU" smtClean="0"/>
              <a:pPr/>
              <a:t>27.03.2017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52269B-B939-477D-8501-BDB1934640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17719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1"/>
                </a:solidFill>
              </a:rPr>
              <a:t>Connaissez-vous la France?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3861048"/>
            <a:ext cx="13906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036476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400" dirty="0">
                <a:solidFill>
                  <a:srgbClr val="0070C0"/>
                </a:solidFill>
              </a:rPr>
              <a:t>Connaissez-vous</a:t>
            </a:r>
            <a:r>
              <a:rPr lang="fr-FR" sz="2400" dirty="0">
                <a:solidFill>
                  <a:srgbClr val="4F81BD"/>
                </a:solidFill>
              </a:rPr>
              <a:t> la France?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/>
            </a:r>
            <a:br>
              <a:rPr lang="fr-FR" dirty="0"/>
            </a:br>
            <a:r>
              <a:rPr lang="fr-FR" b="1" dirty="0" smtClean="0"/>
              <a:t>11.</a:t>
            </a:r>
          </a:p>
          <a:p>
            <a:pPr marL="0" indent="0">
              <a:buNone/>
            </a:pPr>
            <a:r>
              <a:rPr lang="fr-FR" b="1" dirty="0" smtClean="0">
                <a:solidFill>
                  <a:srgbClr val="FF0000"/>
                </a:solidFill>
              </a:rPr>
              <a:t>Dijon </a:t>
            </a:r>
            <a:r>
              <a:rPr lang="fr-FR" b="1" dirty="0">
                <a:solidFill>
                  <a:srgbClr val="FF0000"/>
                </a:solidFill>
              </a:rPr>
              <a:t>est la capitale de 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a) la Normandie </a:t>
            </a:r>
            <a:br>
              <a:rPr lang="fr-FR" dirty="0"/>
            </a:br>
            <a:r>
              <a:rPr lang="fr-FR" dirty="0"/>
              <a:t>b) la Provence </a:t>
            </a:r>
            <a:br>
              <a:rPr lang="fr-FR" dirty="0"/>
            </a:br>
            <a:r>
              <a:rPr lang="fr-FR" dirty="0"/>
              <a:t>c) la Bourgogne </a:t>
            </a:r>
            <a:br>
              <a:rPr lang="fr-FR" dirty="0"/>
            </a:b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4293096"/>
            <a:ext cx="13906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696581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400" dirty="0">
                <a:solidFill>
                  <a:srgbClr val="0070C0"/>
                </a:solidFill>
              </a:rPr>
              <a:t>Connaissez-vous</a:t>
            </a:r>
            <a:r>
              <a:rPr lang="fr-FR" sz="2400" dirty="0">
                <a:solidFill>
                  <a:srgbClr val="4F81BD"/>
                </a:solidFill>
              </a:rPr>
              <a:t> la France?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b="1" dirty="0" smtClean="0"/>
              <a:t>12.</a:t>
            </a:r>
            <a:r>
              <a:rPr lang="fr-FR" b="1" dirty="0" smtClean="0">
                <a:solidFill>
                  <a:srgbClr val="FF0000"/>
                </a:solidFill>
              </a:rPr>
              <a:t>L</a:t>
            </a:r>
            <a:r>
              <a:rPr lang="ru-RU" b="1" dirty="0">
                <a:solidFill>
                  <a:srgbClr val="FF0000"/>
                </a:solidFill>
              </a:rPr>
              <a:t>ۥ</a:t>
            </a:r>
            <a:r>
              <a:rPr lang="fr-FR" b="1" dirty="0">
                <a:solidFill>
                  <a:srgbClr val="FF0000"/>
                </a:solidFill>
              </a:rPr>
              <a:t>Assemblée Nationale est 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a) l</a:t>
            </a:r>
            <a:r>
              <a:rPr lang="ru-RU" dirty="0"/>
              <a:t>ۥ</a:t>
            </a:r>
            <a:r>
              <a:rPr lang="fr-FR" dirty="0"/>
              <a:t> Université de la France </a:t>
            </a:r>
            <a:br>
              <a:rPr lang="fr-FR" dirty="0"/>
            </a:br>
            <a:r>
              <a:rPr lang="fr-FR" dirty="0"/>
              <a:t>b) </a:t>
            </a:r>
            <a:r>
              <a:rPr lang="fr-FR" dirty="0" smtClean="0"/>
              <a:t>le </a:t>
            </a:r>
            <a:r>
              <a:rPr lang="fr-FR" dirty="0"/>
              <a:t>musée </a:t>
            </a:r>
            <a:br>
              <a:rPr lang="fr-FR" dirty="0"/>
            </a:br>
            <a:r>
              <a:rPr lang="fr-FR" dirty="0"/>
              <a:t>c) le parlement </a:t>
            </a:r>
            <a:br>
              <a:rPr lang="fr-FR" dirty="0"/>
            </a:br>
            <a:r>
              <a:rPr lang="fr-FR" b="1" dirty="0" smtClean="0"/>
              <a:t>13.</a:t>
            </a:r>
            <a:r>
              <a:rPr lang="fr-FR" b="1" dirty="0" smtClean="0">
                <a:solidFill>
                  <a:srgbClr val="FF0000"/>
                </a:solidFill>
              </a:rPr>
              <a:t>Quelle </a:t>
            </a:r>
            <a:r>
              <a:rPr lang="fr-FR" b="1" dirty="0">
                <a:solidFill>
                  <a:srgbClr val="FF0000"/>
                </a:solidFill>
              </a:rPr>
              <a:t>est la population actuelle de la France </a:t>
            </a:r>
            <a:br>
              <a:rPr lang="fr-FR" b="1" dirty="0">
                <a:solidFill>
                  <a:srgbClr val="FF0000"/>
                </a:solidFill>
              </a:rPr>
            </a:br>
            <a:r>
              <a:rPr lang="fr-FR" dirty="0"/>
              <a:t>a) </a:t>
            </a:r>
            <a:r>
              <a:rPr lang="fr-FR" dirty="0" smtClean="0"/>
              <a:t>64millions 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b) 80 millions </a:t>
            </a:r>
            <a:br>
              <a:rPr lang="fr-FR" dirty="0"/>
            </a:br>
            <a:r>
              <a:rPr lang="fr-FR" dirty="0"/>
              <a:t>c) 30 millons </a:t>
            </a:r>
            <a:br>
              <a:rPr lang="fr-FR" dirty="0"/>
            </a:b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4509120"/>
            <a:ext cx="13906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840595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400" dirty="0">
                <a:solidFill>
                  <a:srgbClr val="0070C0"/>
                </a:solidFill>
              </a:rPr>
              <a:t>Connaissez-vous</a:t>
            </a:r>
            <a:r>
              <a:rPr lang="fr-FR" sz="2400" dirty="0">
                <a:solidFill>
                  <a:srgbClr val="4F81BD"/>
                </a:solidFill>
              </a:rPr>
              <a:t> la France?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b="1" dirty="0" smtClean="0"/>
              <a:t>14.</a:t>
            </a:r>
            <a:r>
              <a:rPr lang="fr-FR" dirty="0" smtClean="0"/>
              <a:t> </a:t>
            </a:r>
            <a:r>
              <a:rPr lang="fr-FR" b="1" dirty="0">
                <a:solidFill>
                  <a:srgbClr val="FF0000"/>
                </a:solidFill>
              </a:rPr>
              <a:t>A Paris il y a un pont qui porte le nom d</a:t>
            </a:r>
            <a:r>
              <a:rPr lang="ru-RU" b="1" dirty="0">
                <a:solidFill>
                  <a:srgbClr val="FF0000"/>
                </a:solidFill>
              </a:rPr>
              <a:t>ۥ</a:t>
            </a:r>
            <a:r>
              <a:rPr lang="fr-FR" b="1" dirty="0">
                <a:solidFill>
                  <a:srgbClr val="FF0000"/>
                </a:solidFill>
              </a:rPr>
              <a:t>un tsar russe.C</a:t>
            </a:r>
            <a:r>
              <a:rPr lang="ru-RU" b="1" dirty="0">
                <a:solidFill>
                  <a:srgbClr val="FF0000"/>
                </a:solidFill>
              </a:rPr>
              <a:t>ۥ</a:t>
            </a:r>
            <a:r>
              <a:rPr lang="fr-FR" b="1" dirty="0">
                <a:solidFill>
                  <a:srgbClr val="FF0000"/>
                </a:solidFill>
              </a:rPr>
              <a:t>est le pont </a:t>
            </a:r>
            <a:br>
              <a:rPr lang="fr-FR" b="1" dirty="0">
                <a:solidFill>
                  <a:srgbClr val="FF0000"/>
                </a:solidFill>
              </a:rPr>
            </a:br>
            <a:r>
              <a:rPr lang="fr-FR" dirty="0"/>
              <a:t>a) Alexandre III </a:t>
            </a:r>
            <a:br>
              <a:rPr lang="fr-FR" dirty="0"/>
            </a:br>
            <a:r>
              <a:rPr lang="fr-FR" dirty="0"/>
              <a:t>b) Pierre le Grand </a:t>
            </a:r>
            <a:br>
              <a:rPr lang="fr-FR" dirty="0"/>
            </a:br>
            <a:r>
              <a:rPr lang="fr-FR" dirty="0"/>
              <a:t>c) Nicolas II </a:t>
            </a:r>
            <a:br>
              <a:rPr lang="fr-FR" dirty="0"/>
            </a:br>
            <a:r>
              <a:rPr lang="fr-FR" b="1" dirty="0" smtClean="0"/>
              <a:t>15.</a:t>
            </a:r>
            <a:r>
              <a:rPr lang="fr-FR" dirty="0" smtClean="0"/>
              <a:t> </a:t>
            </a:r>
            <a:r>
              <a:rPr lang="fr-FR" b="1" dirty="0">
                <a:solidFill>
                  <a:srgbClr val="FF0000"/>
                </a:solidFill>
              </a:rPr>
              <a:t>La fête nationale des Français c</a:t>
            </a:r>
            <a:r>
              <a:rPr lang="ru-RU" b="1" dirty="0">
                <a:solidFill>
                  <a:srgbClr val="FF0000"/>
                </a:solidFill>
              </a:rPr>
              <a:t>ۥ</a:t>
            </a:r>
            <a:r>
              <a:rPr lang="fr-FR" b="1" dirty="0">
                <a:solidFill>
                  <a:srgbClr val="FF0000"/>
                </a:solidFill>
              </a:rPr>
              <a:t>est 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a) le 1 janvier </a:t>
            </a:r>
            <a:br>
              <a:rPr lang="fr-FR" dirty="0"/>
            </a:br>
            <a:r>
              <a:rPr lang="fr-FR" dirty="0"/>
              <a:t>b) le 15 août </a:t>
            </a:r>
            <a:br>
              <a:rPr lang="fr-FR" dirty="0"/>
            </a:br>
            <a:r>
              <a:rPr lang="fr-FR" dirty="0"/>
              <a:t>c) le 14 juillet </a:t>
            </a:r>
            <a:br>
              <a:rPr lang="fr-FR" dirty="0"/>
            </a:b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4581128"/>
            <a:ext cx="13906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272074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400" dirty="0">
                <a:solidFill>
                  <a:srgbClr val="0070C0"/>
                </a:solidFill>
              </a:rPr>
              <a:t>Connaissez-vous</a:t>
            </a:r>
            <a:r>
              <a:rPr lang="fr-FR" sz="2400" dirty="0">
                <a:solidFill>
                  <a:srgbClr val="4F81BD"/>
                </a:solidFill>
              </a:rPr>
              <a:t> la France?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 smtClean="0"/>
              <a:t>16.</a:t>
            </a:r>
            <a:r>
              <a:rPr lang="fr-FR" dirty="0" smtClean="0"/>
              <a:t> </a:t>
            </a:r>
            <a:r>
              <a:rPr lang="fr-FR" b="1" dirty="0">
                <a:solidFill>
                  <a:srgbClr val="FF0000"/>
                </a:solidFill>
              </a:rPr>
              <a:t>"Joconde” est exposé dans 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a) le centre Pompidou </a:t>
            </a:r>
            <a:br>
              <a:rPr lang="fr-FR" dirty="0"/>
            </a:br>
            <a:r>
              <a:rPr lang="fr-FR" dirty="0"/>
              <a:t>b) le Louvre </a:t>
            </a:r>
            <a:br>
              <a:rPr lang="fr-FR" dirty="0"/>
            </a:br>
            <a:r>
              <a:rPr lang="fr-FR" dirty="0"/>
              <a:t>c) le musée Carnavalet </a:t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4725144"/>
            <a:ext cx="13906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814767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400" dirty="0">
                <a:solidFill>
                  <a:srgbClr val="0070C0"/>
                </a:solidFill>
              </a:rPr>
              <a:t>Connaissez-vous</a:t>
            </a:r>
            <a:r>
              <a:rPr lang="fr-FR" sz="2400" dirty="0">
                <a:solidFill>
                  <a:srgbClr val="4F81BD"/>
                </a:solidFill>
              </a:rPr>
              <a:t> la France?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/>
            </a:r>
            <a:br>
              <a:rPr lang="fr-FR" dirty="0"/>
            </a:br>
            <a:r>
              <a:rPr lang="fr-FR" b="1" dirty="0" smtClean="0"/>
              <a:t>17. </a:t>
            </a:r>
            <a:r>
              <a:rPr lang="fr-FR" b="1" dirty="0" smtClean="0">
                <a:solidFill>
                  <a:srgbClr val="FF0000"/>
                </a:solidFill>
              </a:rPr>
              <a:t>Les </a:t>
            </a:r>
            <a:r>
              <a:rPr lang="fr-FR" b="1" dirty="0">
                <a:solidFill>
                  <a:srgbClr val="FF0000"/>
                </a:solidFill>
              </a:rPr>
              <a:t>… sont les ancêtres des Français</a:t>
            </a:r>
            <a:r>
              <a:rPr lang="fr-FR" b="1" dirty="0"/>
              <a:t> 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a) Romains </a:t>
            </a:r>
            <a:br>
              <a:rPr lang="fr-FR" dirty="0"/>
            </a:br>
            <a:r>
              <a:rPr lang="fr-FR" dirty="0"/>
              <a:t>b) Francs </a:t>
            </a:r>
            <a:br>
              <a:rPr lang="fr-FR" dirty="0"/>
            </a:br>
            <a:r>
              <a:rPr lang="fr-FR" dirty="0"/>
              <a:t>c) Gaulois </a:t>
            </a:r>
            <a:br>
              <a:rPr lang="fr-FR" dirty="0"/>
            </a:b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4653136"/>
            <a:ext cx="13906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63014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400" dirty="0">
                <a:solidFill>
                  <a:srgbClr val="0070C0"/>
                </a:solidFill>
              </a:rPr>
              <a:t>Connaissez-vous</a:t>
            </a:r>
            <a:r>
              <a:rPr lang="fr-FR" sz="2400" dirty="0">
                <a:solidFill>
                  <a:srgbClr val="4F81BD"/>
                </a:solidFill>
              </a:rPr>
              <a:t> la France?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 smtClean="0"/>
              <a:t>18</a:t>
            </a:r>
            <a:r>
              <a:rPr lang="fr-FR" dirty="0" smtClean="0"/>
              <a:t>. </a:t>
            </a:r>
            <a:r>
              <a:rPr lang="fr-FR" b="1" dirty="0">
                <a:solidFill>
                  <a:srgbClr val="FF0000"/>
                </a:solidFill>
              </a:rPr>
              <a:t>De quelle langue vient le français? 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a) du viking </a:t>
            </a:r>
            <a:br>
              <a:rPr lang="fr-FR" dirty="0"/>
            </a:br>
            <a:r>
              <a:rPr lang="fr-FR" dirty="0"/>
              <a:t>b) du latin </a:t>
            </a:r>
            <a:br>
              <a:rPr lang="fr-FR" dirty="0"/>
            </a:br>
            <a:r>
              <a:rPr lang="fr-FR" dirty="0"/>
              <a:t>c) du javanais </a:t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4509120"/>
            <a:ext cx="13906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4267566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400" dirty="0">
                <a:solidFill>
                  <a:srgbClr val="0070C0"/>
                </a:solidFill>
              </a:rPr>
              <a:t>Connaissez-vous</a:t>
            </a:r>
            <a:r>
              <a:rPr lang="fr-FR" sz="2400" dirty="0">
                <a:solidFill>
                  <a:srgbClr val="4F81BD"/>
                </a:solidFill>
              </a:rPr>
              <a:t> la France?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/>
            </a:r>
            <a:br>
              <a:rPr lang="fr-FR" dirty="0"/>
            </a:br>
            <a:r>
              <a:rPr lang="fr-FR" b="1" dirty="0" smtClean="0"/>
              <a:t>19</a:t>
            </a:r>
            <a:r>
              <a:rPr lang="fr-FR" dirty="0" smtClean="0"/>
              <a:t>. </a:t>
            </a:r>
            <a:r>
              <a:rPr lang="fr-FR" b="1" dirty="0">
                <a:solidFill>
                  <a:srgbClr val="FF0000"/>
                </a:solidFill>
              </a:rPr>
              <a:t>La Tour Eiffel est en... </a:t>
            </a:r>
            <a:r>
              <a:rPr lang="fr-FR" b="1" dirty="0"/>
              <a:t/>
            </a:r>
            <a:br>
              <a:rPr lang="fr-FR" b="1" dirty="0"/>
            </a:br>
            <a:r>
              <a:rPr lang="fr-FR" dirty="0"/>
              <a:t>a) bois </a:t>
            </a:r>
            <a:br>
              <a:rPr lang="fr-FR" dirty="0"/>
            </a:br>
            <a:r>
              <a:rPr lang="fr-FR" dirty="0"/>
              <a:t>b) ciment </a:t>
            </a:r>
            <a:br>
              <a:rPr lang="fr-FR" dirty="0"/>
            </a:br>
            <a:r>
              <a:rPr lang="fr-FR" dirty="0"/>
              <a:t>c) fer </a:t>
            </a:r>
            <a:br>
              <a:rPr lang="fr-FR" dirty="0"/>
            </a:b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4293096"/>
            <a:ext cx="13906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9808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400" dirty="0">
                <a:solidFill>
                  <a:srgbClr val="0070C0"/>
                </a:solidFill>
              </a:rPr>
              <a:t>Connaissez-vous</a:t>
            </a:r>
            <a:r>
              <a:rPr lang="fr-FR" sz="2400" dirty="0">
                <a:solidFill>
                  <a:srgbClr val="4F81BD"/>
                </a:solidFill>
              </a:rPr>
              <a:t> la France?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00050" lvl="1" indent="0">
              <a:buNone/>
            </a:pPr>
            <a:r>
              <a:rPr lang="fr-FR" dirty="0"/>
              <a:t/>
            </a:r>
            <a:br>
              <a:rPr lang="fr-FR" dirty="0"/>
            </a:br>
            <a:r>
              <a:rPr lang="fr-FR" b="1" dirty="0" smtClean="0"/>
              <a:t>20.</a:t>
            </a:r>
            <a:r>
              <a:rPr lang="fr-FR" dirty="0" smtClean="0"/>
              <a:t> </a:t>
            </a:r>
            <a:r>
              <a:rPr lang="fr-FR" b="1" dirty="0">
                <a:solidFill>
                  <a:srgbClr val="FF0000"/>
                </a:solidFill>
              </a:rPr>
              <a:t>Où se trouve le Parlement européen? 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a) Lille </a:t>
            </a:r>
            <a:br>
              <a:rPr lang="fr-FR" dirty="0"/>
            </a:br>
            <a:r>
              <a:rPr lang="fr-FR" dirty="0"/>
              <a:t>b) Paris </a:t>
            </a:r>
            <a:br>
              <a:rPr lang="fr-FR" dirty="0"/>
            </a:br>
            <a:r>
              <a:rPr lang="fr-FR" dirty="0"/>
              <a:t>c) Strasbourg </a:t>
            </a:r>
            <a:br>
              <a:rPr lang="fr-FR" dirty="0"/>
            </a:b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4653136"/>
            <a:ext cx="13906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106698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400" dirty="0">
                <a:solidFill>
                  <a:srgbClr val="0070C0"/>
                </a:solidFill>
              </a:rPr>
              <a:t>Connaissez-vous</a:t>
            </a:r>
            <a:r>
              <a:rPr lang="fr-FR" sz="2400" dirty="0">
                <a:solidFill>
                  <a:srgbClr val="4F81BD"/>
                </a:solidFill>
              </a:rPr>
              <a:t> la France?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b="1" dirty="0" smtClean="0"/>
              <a:t>21</a:t>
            </a:r>
            <a:r>
              <a:rPr lang="fr-FR" dirty="0" smtClean="0"/>
              <a:t>. </a:t>
            </a:r>
            <a:r>
              <a:rPr lang="fr-FR" b="1" dirty="0">
                <a:solidFill>
                  <a:srgbClr val="FF0000"/>
                </a:solidFill>
              </a:rPr>
              <a:t>Les plus hautes montagnes de France 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a) les Alpes </a:t>
            </a:r>
            <a:br>
              <a:rPr lang="fr-FR" dirty="0"/>
            </a:br>
            <a:r>
              <a:rPr lang="fr-FR" dirty="0"/>
              <a:t>b) les Vosges </a:t>
            </a:r>
            <a:br>
              <a:rPr lang="fr-FR" dirty="0"/>
            </a:br>
            <a:r>
              <a:rPr lang="fr-FR" dirty="0"/>
              <a:t>c) le Jura </a:t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4581128"/>
            <a:ext cx="13906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848648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400" dirty="0">
                <a:solidFill>
                  <a:srgbClr val="0070C0"/>
                </a:solidFill>
              </a:rPr>
              <a:t>Connaissez-vous</a:t>
            </a:r>
            <a:r>
              <a:rPr lang="fr-FR" sz="2400" dirty="0">
                <a:solidFill>
                  <a:srgbClr val="4F81BD"/>
                </a:solidFill>
              </a:rPr>
              <a:t> la France?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dirty="0"/>
              <a:t/>
            </a:r>
            <a:br>
              <a:rPr lang="fr-FR" dirty="0"/>
            </a:br>
            <a:r>
              <a:rPr lang="fr-FR" dirty="0"/>
              <a:t>a) </a:t>
            </a:r>
            <a:r>
              <a:rPr lang="fr-FR" dirty="0" smtClean="0"/>
              <a:t>22. </a:t>
            </a:r>
            <a:r>
              <a:rPr lang="fr-FR" b="1" dirty="0" smtClean="0">
                <a:solidFill>
                  <a:srgbClr val="FF0000"/>
                </a:solidFill>
              </a:rPr>
              <a:t>Le plus ancien monument de Paris </a:t>
            </a:r>
            <a:r>
              <a:rPr lang="fr-FR" b="1" smtClean="0">
                <a:solidFill>
                  <a:srgbClr val="FF0000"/>
                </a:solidFill>
              </a:rPr>
              <a:t>est a.</a:t>
            </a:r>
            <a:r>
              <a:rPr lang="fr-FR" smtClean="0"/>
              <a:t>Panthéon 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b) L</a:t>
            </a:r>
            <a:r>
              <a:rPr lang="ru-RU" dirty="0"/>
              <a:t>ۥ</a:t>
            </a:r>
            <a:r>
              <a:rPr lang="fr-FR" dirty="0"/>
              <a:t>Hôtel des Invalides </a:t>
            </a:r>
            <a:br>
              <a:rPr lang="fr-FR" dirty="0"/>
            </a:br>
            <a:r>
              <a:rPr lang="fr-FR" dirty="0"/>
              <a:t>c) l</a:t>
            </a:r>
            <a:r>
              <a:rPr lang="ru-RU" dirty="0"/>
              <a:t>ۥ</a:t>
            </a:r>
            <a:r>
              <a:rPr lang="fr-FR" dirty="0"/>
              <a:t>Obélisque sur la place de la Concorde </a:t>
            </a:r>
            <a:br>
              <a:rPr lang="fr-FR" dirty="0"/>
            </a:br>
            <a:r>
              <a:rPr lang="fr-FR" b="1" dirty="0" smtClean="0"/>
              <a:t>23. </a:t>
            </a:r>
            <a:r>
              <a:rPr lang="fr-FR" b="1" dirty="0" smtClean="0">
                <a:solidFill>
                  <a:srgbClr val="FF0000"/>
                </a:solidFill>
              </a:rPr>
              <a:t>L</a:t>
            </a:r>
            <a:r>
              <a:rPr lang="ru-RU" b="1" dirty="0">
                <a:solidFill>
                  <a:srgbClr val="FF0000"/>
                </a:solidFill>
              </a:rPr>
              <a:t>ۥ</a:t>
            </a:r>
            <a:r>
              <a:rPr lang="fr-FR" b="1" dirty="0">
                <a:solidFill>
                  <a:srgbClr val="FF0000"/>
                </a:solidFill>
              </a:rPr>
              <a:t>abbaye Saint-Michel se trouve </a:t>
            </a:r>
            <a:r>
              <a:rPr lang="fr-FR" b="1" dirty="0"/>
              <a:t/>
            </a:r>
            <a:br>
              <a:rPr lang="fr-FR" b="1" dirty="0"/>
            </a:br>
            <a:r>
              <a:rPr lang="fr-FR" dirty="0"/>
              <a:t>a) en Normandie </a:t>
            </a:r>
            <a:br>
              <a:rPr lang="fr-FR" dirty="0"/>
            </a:br>
            <a:r>
              <a:rPr lang="fr-FR" dirty="0"/>
              <a:t>b) en Bourgogne </a:t>
            </a:r>
            <a:br>
              <a:rPr lang="fr-FR" dirty="0"/>
            </a:br>
            <a:r>
              <a:rPr lang="fr-FR" dirty="0"/>
              <a:t>c) au pays de la Loire </a:t>
            </a:r>
            <a:br>
              <a:rPr lang="fr-FR" dirty="0"/>
            </a:b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4437112"/>
            <a:ext cx="13906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342473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400" dirty="0" smtClean="0">
                <a:solidFill>
                  <a:srgbClr val="0070C0"/>
                </a:solidFill>
              </a:rPr>
              <a:t>Connaissez-vous</a:t>
            </a:r>
            <a:r>
              <a:rPr lang="fr-FR" sz="2400" dirty="0" smtClean="0">
                <a:solidFill>
                  <a:schemeClr val="accent1"/>
                </a:solidFill>
              </a:rPr>
              <a:t> la France?</a:t>
            </a:r>
            <a:endParaRPr lang="ru-RU" sz="2400" dirty="0">
              <a:solidFill>
                <a:schemeClr val="accent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/>
              <a:t>1.</a:t>
            </a:r>
            <a:r>
              <a:rPr lang="fr-FR" dirty="0"/>
              <a:t> </a:t>
            </a:r>
            <a:r>
              <a:rPr lang="fr-FR" b="1" dirty="0">
                <a:solidFill>
                  <a:srgbClr val="FF0000"/>
                </a:solidFill>
              </a:rPr>
              <a:t>Le lieu des festivals internationaux du cinéma c’est </a:t>
            </a:r>
            <a:br>
              <a:rPr lang="fr-FR" b="1" dirty="0">
                <a:solidFill>
                  <a:srgbClr val="FF0000"/>
                </a:solidFill>
              </a:rPr>
            </a:br>
            <a:r>
              <a:rPr lang="fr-FR" dirty="0"/>
              <a:t>a) Caen </a:t>
            </a:r>
            <a:br>
              <a:rPr lang="fr-FR" dirty="0"/>
            </a:br>
            <a:r>
              <a:rPr lang="fr-FR" dirty="0"/>
              <a:t>b) Cannes </a:t>
            </a:r>
            <a:br>
              <a:rPr lang="fr-FR" dirty="0"/>
            </a:br>
            <a:r>
              <a:rPr lang="fr-FR" dirty="0"/>
              <a:t>c) Strasbourg </a:t>
            </a:r>
            <a:br>
              <a:rPr lang="fr-FR" dirty="0"/>
            </a:br>
            <a:r>
              <a:rPr lang="fr-FR" b="1" dirty="0" smtClean="0"/>
              <a:t> </a:t>
            </a:r>
            <a:r>
              <a:rPr lang="fr-FR" dirty="0"/>
              <a:t/>
            </a:r>
            <a:br>
              <a:rPr lang="fr-FR" dirty="0"/>
            </a:br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4437112"/>
            <a:ext cx="13906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738823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400" dirty="0">
                <a:solidFill>
                  <a:srgbClr val="0070C0"/>
                </a:solidFill>
              </a:rPr>
              <a:t>Connaissez-vous</a:t>
            </a:r>
            <a:r>
              <a:rPr lang="fr-FR" sz="2400" dirty="0">
                <a:solidFill>
                  <a:srgbClr val="4F81BD"/>
                </a:solidFill>
              </a:rPr>
              <a:t> la France?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/>
            </a:r>
            <a:br>
              <a:rPr lang="fr-FR" dirty="0"/>
            </a:br>
            <a:r>
              <a:rPr lang="fr-FR" b="1" dirty="0" smtClean="0"/>
              <a:t>24. </a:t>
            </a:r>
            <a:r>
              <a:rPr lang="fr-FR" b="1" dirty="0" smtClean="0">
                <a:solidFill>
                  <a:srgbClr val="FF0000"/>
                </a:solidFill>
              </a:rPr>
              <a:t>Les </a:t>
            </a:r>
            <a:r>
              <a:rPr lang="fr-FR" b="1" dirty="0">
                <a:solidFill>
                  <a:srgbClr val="FF0000"/>
                </a:solidFill>
              </a:rPr>
              <a:t>Français fêtent le Noël 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a) </a:t>
            </a:r>
            <a:r>
              <a:rPr lang="en-US" dirty="0" smtClean="0"/>
              <a:t>le </a:t>
            </a:r>
            <a:r>
              <a:rPr lang="fr-FR" dirty="0" smtClean="0"/>
              <a:t>25 </a:t>
            </a:r>
            <a:r>
              <a:rPr lang="fr-FR" dirty="0"/>
              <a:t>novembre </a:t>
            </a:r>
            <a:br>
              <a:rPr lang="fr-FR" dirty="0"/>
            </a:br>
            <a:r>
              <a:rPr lang="fr-FR" dirty="0" smtClean="0"/>
              <a:t>b)le  </a:t>
            </a:r>
            <a:r>
              <a:rPr lang="fr-FR" dirty="0"/>
              <a:t>20 décembre </a:t>
            </a:r>
            <a:br>
              <a:rPr lang="fr-FR" dirty="0"/>
            </a:br>
            <a:r>
              <a:rPr lang="fr-FR" dirty="0"/>
              <a:t>c) </a:t>
            </a:r>
            <a:r>
              <a:rPr lang="fr-FR" dirty="0" smtClean="0"/>
              <a:t>le 25 </a:t>
            </a:r>
            <a:r>
              <a:rPr lang="fr-FR" dirty="0"/>
              <a:t>décembre </a:t>
            </a:r>
            <a:br>
              <a:rPr lang="fr-FR" dirty="0"/>
            </a:b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4437112"/>
            <a:ext cx="13906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650326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400" dirty="0">
                <a:solidFill>
                  <a:srgbClr val="0070C0"/>
                </a:solidFill>
              </a:rPr>
              <a:t>Connaissez-vous</a:t>
            </a:r>
            <a:r>
              <a:rPr lang="fr-FR" sz="2400" dirty="0">
                <a:solidFill>
                  <a:srgbClr val="4F81BD"/>
                </a:solidFill>
              </a:rPr>
              <a:t> la France?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/>
            </a:r>
            <a:br>
              <a:rPr lang="fr-FR" dirty="0"/>
            </a:br>
            <a:r>
              <a:rPr lang="fr-FR" b="1" dirty="0" smtClean="0"/>
              <a:t>25</a:t>
            </a:r>
            <a:r>
              <a:rPr lang="fr-FR" dirty="0" smtClean="0"/>
              <a:t>. </a:t>
            </a:r>
            <a:r>
              <a:rPr lang="fr-FR" b="1" dirty="0">
                <a:solidFill>
                  <a:srgbClr val="FF0000"/>
                </a:solidFill>
              </a:rPr>
              <a:t>La plus vaste des cathédrales de France est 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a) Notre-Dame d`Amiens </a:t>
            </a:r>
            <a:br>
              <a:rPr lang="fr-FR" dirty="0"/>
            </a:br>
            <a:r>
              <a:rPr lang="fr-FR" dirty="0"/>
              <a:t>b) Notre-Dame de Paris </a:t>
            </a:r>
            <a:br>
              <a:rPr lang="fr-FR" dirty="0"/>
            </a:br>
            <a:r>
              <a:rPr lang="fr-FR" dirty="0"/>
              <a:t>c) Notre-Dame de Chartres </a:t>
            </a:r>
            <a:br>
              <a:rPr lang="fr-FR" dirty="0"/>
            </a:b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4437112"/>
            <a:ext cx="13906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592338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400" dirty="0">
                <a:solidFill>
                  <a:srgbClr val="0070C0"/>
                </a:solidFill>
              </a:rPr>
              <a:t>Connaissez-vous</a:t>
            </a:r>
            <a:r>
              <a:rPr lang="fr-FR" sz="2400" dirty="0">
                <a:solidFill>
                  <a:srgbClr val="4F81BD"/>
                </a:solidFill>
              </a:rPr>
              <a:t> la France?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2924944"/>
            <a:ext cx="13906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275415" y="486916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dirty="0" smtClean="0">
                <a:effectLst/>
                <a:latin typeface="Times New Roman"/>
                <a:ea typeface="Times New Roman"/>
              </a:rPr>
              <a:t> Les étudiants de 1 année </a:t>
            </a:r>
            <a:r>
              <a:rPr lang="fr-FR" smtClean="0">
                <a:effectLst/>
                <a:latin typeface="Times New Roman"/>
                <a:ea typeface="Times New Roman"/>
              </a:rPr>
              <a:t>du départe</a:t>
            </a:r>
            <a:r>
              <a:rPr lang="en-US" dirty="0" err="1" smtClean="0">
                <a:effectLst/>
                <a:latin typeface="Times New Roman"/>
                <a:ea typeface="Times New Roman"/>
              </a:rPr>
              <a:t>ment</a:t>
            </a:r>
            <a:r>
              <a:rPr lang="en-US" dirty="0" smtClean="0">
                <a:effectLst/>
                <a:latin typeface="Times New Roman"/>
                <a:ea typeface="Times New Roman"/>
              </a:rPr>
              <a:t> de </a:t>
            </a:r>
            <a:r>
              <a:rPr lang="fr-FR" dirty="0" smtClean="0">
                <a:effectLst/>
                <a:latin typeface="Times New Roman"/>
                <a:ea typeface="Times New Roman"/>
              </a:rPr>
              <a:t> Relations internationales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518247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400" dirty="0" smtClean="0">
                <a:solidFill>
                  <a:srgbClr val="0070C0"/>
                </a:solidFill>
              </a:rPr>
              <a:t>Connaissez-vous</a:t>
            </a:r>
            <a:r>
              <a:rPr lang="fr-FR" sz="2400" dirty="0" smtClean="0">
                <a:solidFill>
                  <a:schemeClr val="accent1"/>
                </a:solidFill>
              </a:rPr>
              <a:t> la France?</a:t>
            </a:r>
            <a:endParaRPr lang="ru-RU" sz="2400" dirty="0">
              <a:solidFill>
                <a:schemeClr val="accent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/>
              <a:t>1.</a:t>
            </a:r>
            <a:r>
              <a:rPr lang="fr-FR" dirty="0"/>
              <a:t> </a:t>
            </a:r>
            <a:r>
              <a:rPr lang="fr-FR" b="1" dirty="0">
                <a:solidFill>
                  <a:srgbClr val="FF0000"/>
                </a:solidFill>
              </a:rPr>
              <a:t>Le lieu des festivals internationaux du cinéma c’est </a:t>
            </a:r>
            <a:br>
              <a:rPr lang="fr-FR" b="1" dirty="0">
                <a:solidFill>
                  <a:srgbClr val="FF0000"/>
                </a:solidFill>
              </a:rPr>
            </a:br>
            <a:r>
              <a:rPr lang="fr-FR" dirty="0"/>
              <a:t>a) Caen </a:t>
            </a:r>
            <a:br>
              <a:rPr lang="fr-FR" dirty="0"/>
            </a:br>
            <a:r>
              <a:rPr lang="fr-FR" dirty="0"/>
              <a:t>b) Cannes </a:t>
            </a:r>
            <a:br>
              <a:rPr lang="fr-FR" dirty="0"/>
            </a:br>
            <a:r>
              <a:rPr lang="fr-FR" dirty="0"/>
              <a:t>c) Strasbourg </a:t>
            </a:r>
            <a:br>
              <a:rPr lang="fr-FR" dirty="0"/>
            </a:br>
            <a:r>
              <a:rPr lang="fr-FR" b="1" dirty="0" smtClean="0"/>
              <a:t> </a:t>
            </a:r>
            <a:r>
              <a:rPr lang="fr-FR" dirty="0"/>
              <a:t/>
            </a:r>
            <a:br>
              <a:rPr lang="fr-FR" dirty="0"/>
            </a:br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4437112"/>
            <a:ext cx="13906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738823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400" dirty="0">
                <a:solidFill>
                  <a:srgbClr val="0070C0"/>
                </a:solidFill>
              </a:rPr>
              <a:t>Connaissez-vous</a:t>
            </a:r>
            <a:r>
              <a:rPr lang="fr-FR" sz="2400" dirty="0">
                <a:solidFill>
                  <a:srgbClr val="4F81BD"/>
                </a:solidFill>
              </a:rPr>
              <a:t> la France?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smtClean="0"/>
              <a:t>2</a:t>
            </a:r>
            <a:r>
              <a:rPr lang="fr-FR" b="1" dirty="0" smtClean="0"/>
              <a:t>.</a:t>
            </a:r>
            <a:r>
              <a:rPr lang="fr-FR" dirty="0" smtClean="0"/>
              <a:t> </a:t>
            </a:r>
            <a:r>
              <a:rPr lang="fr-FR" b="1" dirty="0">
                <a:solidFill>
                  <a:srgbClr val="FF0000"/>
                </a:solidFill>
              </a:rPr>
              <a:t>L’automobile française, c’est 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a) Volvo </a:t>
            </a:r>
            <a:br>
              <a:rPr lang="fr-FR" dirty="0"/>
            </a:br>
            <a:r>
              <a:rPr lang="fr-FR" dirty="0"/>
              <a:t>b) Renault </a:t>
            </a:r>
            <a:br>
              <a:rPr lang="fr-FR" dirty="0"/>
            </a:br>
            <a:r>
              <a:rPr lang="fr-FR" dirty="0"/>
              <a:t>c) Fiat </a:t>
            </a:r>
            <a:br>
              <a:rPr lang="fr-FR" dirty="0"/>
            </a:b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509120"/>
            <a:ext cx="13906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255060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400" dirty="0">
                <a:solidFill>
                  <a:srgbClr val="0070C0"/>
                </a:solidFill>
              </a:rPr>
              <a:t>Connaissez-vous</a:t>
            </a:r>
            <a:r>
              <a:rPr lang="fr-FR" sz="2400" dirty="0">
                <a:solidFill>
                  <a:srgbClr val="4F81BD"/>
                </a:solidFill>
              </a:rPr>
              <a:t> la France?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/>
            </a:r>
            <a:br>
              <a:rPr lang="fr-FR" dirty="0"/>
            </a:br>
            <a:r>
              <a:rPr lang="ru-RU" dirty="0" smtClean="0"/>
              <a:t>3.</a:t>
            </a:r>
            <a:r>
              <a:rPr lang="fr-FR" dirty="0" smtClean="0"/>
              <a:t> </a:t>
            </a:r>
            <a:r>
              <a:rPr lang="fr-FR" b="1" dirty="0">
                <a:solidFill>
                  <a:srgbClr val="FF0000"/>
                </a:solidFill>
              </a:rPr>
              <a:t>Le Sacré-Coeur se trouve 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a) à Montmartre </a:t>
            </a:r>
            <a:br>
              <a:rPr lang="fr-FR" dirty="0"/>
            </a:br>
            <a:r>
              <a:rPr lang="fr-FR" dirty="0"/>
              <a:t>b) sur l’île de la Cité </a:t>
            </a:r>
            <a:br>
              <a:rPr lang="fr-FR" dirty="0"/>
            </a:br>
            <a:r>
              <a:rPr lang="fr-FR" dirty="0"/>
              <a:t>c) sur les Grands boulevards </a:t>
            </a:r>
            <a:br>
              <a:rPr lang="fr-FR" dirty="0"/>
            </a:b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4509120"/>
            <a:ext cx="13906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795985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400" dirty="0">
                <a:solidFill>
                  <a:srgbClr val="0070C0"/>
                </a:solidFill>
              </a:rPr>
              <a:t>Connaissez-vous</a:t>
            </a:r>
            <a:r>
              <a:rPr lang="fr-FR" sz="2400" dirty="0">
                <a:solidFill>
                  <a:srgbClr val="4F81BD"/>
                </a:solidFill>
              </a:rPr>
              <a:t> la France?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smtClean="0"/>
              <a:t>4</a:t>
            </a:r>
            <a:r>
              <a:rPr lang="fr-FR" b="1" dirty="0" smtClean="0"/>
              <a:t>.</a:t>
            </a:r>
            <a:r>
              <a:rPr lang="fr-FR" dirty="0" smtClean="0"/>
              <a:t> </a:t>
            </a:r>
            <a:r>
              <a:rPr lang="fr-FR" b="1" dirty="0">
                <a:solidFill>
                  <a:srgbClr val="FF0000"/>
                </a:solidFill>
              </a:rPr>
              <a:t>Charles Aznavour c’es</a:t>
            </a:r>
            <a:r>
              <a:rPr lang="fr-FR" dirty="0">
                <a:solidFill>
                  <a:srgbClr val="FF0000"/>
                </a:solidFill>
              </a:rPr>
              <a:t>t </a:t>
            </a:r>
            <a:br>
              <a:rPr lang="fr-FR" dirty="0">
                <a:solidFill>
                  <a:srgbClr val="FF0000"/>
                </a:solidFill>
              </a:rPr>
            </a:br>
            <a:r>
              <a:rPr lang="fr-FR" dirty="0"/>
              <a:t>a) l’écrivain </a:t>
            </a:r>
            <a:br>
              <a:rPr lang="fr-FR" dirty="0"/>
            </a:br>
            <a:r>
              <a:rPr lang="fr-FR" dirty="0"/>
              <a:t>b) le chanteur </a:t>
            </a:r>
            <a:br>
              <a:rPr lang="fr-FR" dirty="0"/>
            </a:br>
            <a:r>
              <a:rPr lang="fr-FR" dirty="0"/>
              <a:t>c) le savant </a:t>
            </a:r>
            <a:br>
              <a:rPr lang="fr-FR" dirty="0"/>
            </a:br>
            <a:r>
              <a:rPr lang="ru-RU" b="1" dirty="0" smtClean="0"/>
              <a:t>5</a:t>
            </a:r>
            <a:r>
              <a:rPr lang="fr-FR" b="1" dirty="0" smtClean="0"/>
              <a:t>.</a:t>
            </a:r>
            <a:r>
              <a:rPr lang="fr-FR" dirty="0" smtClean="0"/>
              <a:t> </a:t>
            </a:r>
            <a:r>
              <a:rPr lang="fr-FR" b="1" dirty="0">
                <a:solidFill>
                  <a:srgbClr val="FF0000"/>
                </a:solidFill>
              </a:rPr>
              <a:t>L’animal qui symbolise la France est</a:t>
            </a:r>
            <a:r>
              <a:rPr lang="fr-FR" dirty="0"/>
              <a:t> </a:t>
            </a:r>
            <a:br>
              <a:rPr lang="fr-FR" dirty="0"/>
            </a:br>
            <a:r>
              <a:rPr lang="fr-FR" dirty="0"/>
              <a:t>a) la salamandre </a:t>
            </a:r>
            <a:br>
              <a:rPr lang="fr-FR" dirty="0"/>
            </a:br>
            <a:r>
              <a:rPr lang="fr-FR" dirty="0"/>
              <a:t>b) l’ecureuil </a:t>
            </a:r>
            <a:br>
              <a:rPr lang="fr-FR" dirty="0"/>
            </a:br>
            <a:r>
              <a:rPr lang="fr-FR" dirty="0"/>
              <a:t>c) le Coq </a:t>
            </a:r>
            <a:br>
              <a:rPr lang="fr-FR" dirty="0"/>
            </a:b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4653136"/>
            <a:ext cx="13906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435363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400" dirty="0">
                <a:solidFill>
                  <a:srgbClr val="0070C0"/>
                </a:solidFill>
              </a:rPr>
              <a:t>Connaissez-vous</a:t>
            </a:r>
            <a:r>
              <a:rPr lang="fr-FR" sz="2400" dirty="0">
                <a:solidFill>
                  <a:srgbClr val="4F81BD"/>
                </a:solidFill>
              </a:rPr>
              <a:t> la France?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smtClean="0"/>
              <a:t>6</a:t>
            </a:r>
            <a:r>
              <a:rPr lang="fr-FR" b="1" dirty="0" smtClean="0"/>
              <a:t>.</a:t>
            </a:r>
            <a:r>
              <a:rPr lang="fr-FR" dirty="0" smtClean="0"/>
              <a:t> </a:t>
            </a:r>
            <a:r>
              <a:rPr lang="fr-FR" b="1" dirty="0">
                <a:solidFill>
                  <a:srgbClr val="FF0000"/>
                </a:solidFill>
              </a:rPr>
              <a:t>Le drapeau français est </a:t>
            </a:r>
            <a:r>
              <a:rPr lang="fr-FR" b="1" dirty="0"/>
              <a:t/>
            </a:r>
            <a:br>
              <a:rPr lang="fr-FR" b="1" dirty="0"/>
            </a:br>
            <a:r>
              <a:rPr lang="fr-FR" dirty="0"/>
              <a:t>a) bleu, blanc, rouge </a:t>
            </a:r>
            <a:br>
              <a:rPr lang="fr-FR" dirty="0"/>
            </a:br>
            <a:r>
              <a:rPr lang="fr-FR" dirty="0"/>
              <a:t>b) blanc, bleu, rouge </a:t>
            </a:r>
            <a:br>
              <a:rPr lang="fr-FR" dirty="0"/>
            </a:br>
            <a:r>
              <a:rPr lang="fr-FR" dirty="0"/>
              <a:t>c) bleu, rouge, blanc </a:t>
            </a:r>
            <a:br>
              <a:rPr lang="fr-FR" dirty="0"/>
            </a:br>
            <a:r>
              <a:rPr lang="ru-RU" b="1" dirty="0" smtClean="0"/>
              <a:t>7</a:t>
            </a:r>
            <a:r>
              <a:rPr lang="fr-FR" b="1" dirty="0" smtClean="0"/>
              <a:t>.</a:t>
            </a:r>
            <a:r>
              <a:rPr lang="fr-FR" dirty="0" smtClean="0"/>
              <a:t> </a:t>
            </a:r>
            <a:r>
              <a:rPr lang="fr-FR" b="1" dirty="0">
                <a:solidFill>
                  <a:srgbClr val="FF0000"/>
                </a:solidFill>
              </a:rPr>
              <a:t>Le TGV signifie </a:t>
            </a:r>
            <a:br>
              <a:rPr lang="fr-FR" b="1" dirty="0">
                <a:solidFill>
                  <a:srgbClr val="FF0000"/>
                </a:solidFill>
              </a:rPr>
            </a:br>
            <a:r>
              <a:rPr lang="fr-FR" dirty="0"/>
              <a:t>a) Taxes Générales sur les Ventes </a:t>
            </a:r>
            <a:br>
              <a:rPr lang="fr-FR" dirty="0"/>
            </a:br>
            <a:r>
              <a:rPr lang="fr-FR" dirty="0"/>
              <a:t>b) Train à </a:t>
            </a:r>
            <a:r>
              <a:rPr lang="fr-FR" dirty="0" smtClean="0"/>
              <a:t>Grande </a:t>
            </a:r>
            <a:r>
              <a:rPr lang="fr-FR" dirty="0"/>
              <a:t>Vitesse </a:t>
            </a:r>
            <a:br>
              <a:rPr lang="fr-FR" dirty="0"/>
            </a:br>
            <a:r>
              <a:rPr lang="fr-FR" dirty="0"/>
              <a:t>c) Très </a:t>
            </a:r>
            <a:r>
              <a:rPr lang="fr-FR" dirty="0" smtClean="0"/>
              <a:t>Grande </a:t>
            </a:r>
            <a:r>
              <a:rPr lang="fr-FR" dirty="0"/>
              <a:t>V</a:t>
            </a:r>
            <a:r>
              <a:rPr lang="fr-FR" dirty="0" smtClean="0"/>
              <a:t>ille </a:t>
            </a:r>
            <a:r>
              <a:rPr lang="fr-FR" dirty="0"/>
              <a:t/>
            </a:r>
            <a:br>
              <a:rPr lang="fr-FR" dirty="0"/>
            </a:b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725144"/>
            <a:ext cx="13906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35354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400" dirty="0">
                <a:solidFill>
                  <a:srgbClr val="0070C0"/>
                </a:solidFill>
              </a:rPr>
              <a:t>Connaissez-vous</a:t>
            </a:r>
            <a:r>
              <a:rPr lang="fr-FR" sz="2400" dirty="0">
                <a:solidFill>
                  <a:srgbClr val="4F81BD"/>
                </a:solidFill>
              </a:rPr>
              <a:t> la France?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smtClean="0"/>
              <a:t>8</a:t>
            </a:r>
            <a:r>
              <a:rPr lang="fr-FR" b="1" dirty="0" smtClean="0"/>
              <a:t>.</a:t>
            </a:r>
            <a:r>
              <a:rPr lang="fr-FR" dirty="0" smtClean="0"/>
              <a:t> </a:t>
            </a:r>
            <a:r>
              <a:rPr lang="fr-FR" b="1" dirty="0">
                <a:solidFill>
                  <a:srgbClr val="FF0000"/>
                </a:solidFill>
              </a:rPr>
              <a:t>La France a la forme d</a:t>
            </a:r>
            <a:r>
              <a:rPr lang="ru-RU" b="1" dirty="0">
                <a:solidFill>
                  <a:srgbClr val="FF0000"/>
                </a:solidFill>
              </a:rPr>
              <a:t>ۥ</a:t>
            </a:r>
            <a:r>
              <a:rPr lang="fr-FR" b="1" dirty="0">
                <a:solidFill>
                  <a:srgbClr val="FF0000"/>
                </a:solidFill>
              </a:rPr>
              <a:t>un </a:t>
            </a:r>
            <a:br>
              <a:rPr lang="fr-FR" b="1" dirty="0">
                <a:solidFill>
                  <a:srgbClr val="FF0000"/>
                </a:solidFill>
              </a:rPr>
            </a:br>
            <a:r>
              <a:rPr lang="fr-FR" dirty="0"/>
              <a:t>a) </a:t>
            </a:r>
            <a:r>
              <a:rPr lang="fr-FR" dirty="0" smtClean="0"/>
              <a:t>triangle 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b) hexagone </a:t>
            </a:r>
            <a:br>
              <a:rPr lang="fr-FR" dirty="0"/>
            </a:br>
            <a:r>
              <a:rPr lang="fr-FR" dirty="0"/>
              <a:t>c) </a:t>
            </a:r>
            <a:r>
              <a:rPr lang="fr-FR" dirty="0" smtClean="0"/>
              <a:t>re</a:t>
            </a:r>
            <a:r>
              <a:rPr lang="ru-RU" dirty="0" smtClean="0"/>
              <a:t>с</a:t>
            </a:r>
            <a:r>
              <a:rPr lang="fr-FR" dirty="0" smtClean="0"/>
              <a:t>tangle </a:t>
            </a:r>
            <a:r>
              <a:rPr lang="fr-FR" dirty="0"/>
              <a:t/>
            </a:r>
            <a:br>
              <a:rPr lang="fr-FR" dirty="0"/>
            </a:br>
            <a:r>
              <a:rPr lang="ru-RU" b="1" dirty="0" smtClean="0"/>
              <a:t>9</a:t>
            </a:r>
            <a:r>
              <a:rPr lang="fr-FR" b="1" dirty="0" smtClean="0"/>
              <a:t>.</a:t>
            </a:r>
            <a:r>
              <a:rPr lang="fr-FR" dirty="0" smtClean="0"/>
              <a:t> </a:t>
            </a:r>
            <a:r>
              <a:rPr lang="fr-FR" b="1" dirty="0">
                <a:solidFill>
                  <a:srgbClr val="FF0000"/>
                </a:solidFill>
              </a:rPr>
              <a:t>La Tour Eiffel a été batie en 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a)1889 </a:t>
            </a:r>
            <a:br>
              <a:rPr lang="fr-FR" dirty="0"/>
            </a:br>
            <a:r>
              <a:rPr lang="fr-FR" dirty="0"/>
              <a:t>b)1897 </a:t>
            </a:r>
            <a:br>
              <a:rPr lang="fr-FR" dirty="0"/>
            </a:br>
            <a:r>
              <a:rPr lang="fr-FR" dirty="0"/>
              <a:t>c)1937 </a:t>
            </a:r>
            <a:br>
              <a:rPr lang="fr-FR" dirty="0"/>
            </a:b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509120"/>
            <a:ext cx="13906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98510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400" dirty="0">
                <a:solidFill>
                  <a:srgbClr val="0070C0"/>
                </a:solidFill>
              </a:rPr>
              <a:t>Connaissez-vous</a:t>
            </a:r>
            <a:r>
              <a:rPr lang="fr-FR" sz="2400" dirty="0">
                <a:solidFill>
                  <a:srgbClr val="4F81BD"/>
                </a:solidFill>
              </a:rPr>
              <a:t> la France?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/>
            </a:r>
            <a:br>
              <a:rPr lang="fr-FR" dirty="0"/>
            </a:br>
            <a:r>
              <a:rPr lang="fr-FR" b="1" dirty="0" smtClean="0"/>
              <a:t>1</a:t>
            </a:r>
            <a:r>
              <a:rPr lang="ru-RU" b="1" dirty="0" smtClean="0"/>
              <a:t>0</a:t>
            </a:r>
            <a:r>
              <a:rPr lang="fr-FR" b="1" dirty="0" smtClean="0"/>
              <a:t>. </a:t>
            </a:r>
            <a:r>
              <a:rPr lang="fr-FR" b="1" dirty="0">
                <a:solidFill>
                  <a:srgbClr val="FF0000"/>
                </a:solidFill>
              </a:rPr>
              <a:t>Le plus long fleuve de la France est 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a) la Seine </a:t>
            </a:r>
            <a:br>
              <a:rPr lang="fr-FR" dirty="0"/>
            </a:br>
            <a:r>
              <a:rPr lang="fr-FR" dirty="0"/>
              <a:t>b) le Rhône </a:t>
            </a:r>
            <a:br>
              <a:rPr lang="fr-FR" dirty="0"/>
            </a:br>
            <a:r>
              <a:rPr lang="fr-FR" dirty="0"/>
              <a:t>c) la Loire </a:t>
            </a:r>
            <a:br>
              <a:rPr lang="fr-FR" dirty="0"/>
            </a:b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4653136"/>
            <a:ext cx="13906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778202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199</Words>
  <Application>Microsoft Office PowerPoint</Application>
  <PresentationFormat>Экран (4:3)</PresentationFormat>
  <Paragraphs>45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Connaissez-vous la France?</vt:lpstr>
      <vt:lpstr>Connaissez-vous la France?</vt:lpstr>
      <vt:lpstr>Connaissez-vous la France?</vt:lpstr>
      <vt:lpstr>Connaissez-vous la France?</vt:lpstr>
      <vt:lpstr>Connaissez-vous la France?</vt:lpstr>
      <vt:lpstr>Connaissez-vous la France?</vt:lpstr>
      <vt:lpstr>Connaissez-vous la France?</vt:lpstr>
      <vt:lpstr>Connaissez-vous la France?</vt:lpstr>
      <vt:lpstr>Connaissez-vous la France?</vt:lpstr>
      <vt:lpstr>Connaissez-vous la France?</vt:lpstr>
      <vt:lpstr>Connaissez-vous la France?</vt:lpstr>
      <vt:lpstr>Connaissez-vous la France?</vt:lpstr>
      <vt:lpstr>Connaissez-vous la France?</vt:lpstr>
      <vt:lpstr>Connaissez-vous la France?</vt:lpstr>
      <vt:lpstr>Connaissez-vous la France?</vt:lpstr>
      <vt:lpstr>Connaissez-vous la France?</vt:lpstr>
      <vt:lpstr>Connaissez-vous la France?</vt:lpstr>
      <vt:lpstr>Connaissez-vous la France?</vt:lpstr>
      <vt:lpstr>Connaissez-vous la France?</vt:lpstr>
      <vt:lpstr>Connaissez-vous la France?</vt:lpstr>
      <vt:lpstr>Connaissez-vous la France?</vt:lpstr>
      <vt:lpstr>Connaissez-vous la France?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Connaissez-vous la France?</dc:title>
  <dc:creator>Галина</dc:creator>
  <cp:lastModifiedBy>Гульнар</cp:lastModifiedBy>
  <cp:revision>38</cp:revision>
  <dcterms:created xsi:type="dcterms:W3CDTF">2014-02-08T18:28:08Z</dcterms:created>
  <dcterms:modified xsi:type="dcterms:W3CDTF">2017-03-27T07:33:06Z</dcterms:modified>
</cp:coreProperties>
</file>